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8" r:id="rId10"/>
    <p:sldId id="264" r:id="rId11"/>
    <p:sldId id="265" r:id="rId12"/>
    <p:sldId id="266" r:id="rId13"/>
    <p:sldId id="267" r:id="rId14"/>
    <p:sldId id="268" r:id="rId15"/>
    <p:sldId id="269" r:id="rId16"/>
    <p:sldId id="274" r:id="rId17"/>
    <p:sldId id="270" r:id="rId18"/>
    <p:sldId id="275" r:id="rId19"/>
    <p:sldId id="276" r:id="rId20"/>
    <p:sldId id="271" r:id="rId21"/>
    <p:sldId id="279" r:id="rId22"/>
    <p:sldId id="277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099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F250-7287-40C9-8402-A960B02B554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A47E-1964-4EF1-BE6C-2C6A8DD97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F250-7287-40C9-8402-A960B02B554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A47E-1964-4EF1-BE6C-2C6A8DD97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F250-7287-40C9-8402-A960B02B554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A47E-1964-4EF1-BE6C-2C6A8DD97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F250-7287-40C9-8402-A960B02B554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A47E-1964-4EF1-BE6C-2C6A8DD97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F250-7287-40C9-8402-A960B02B554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A47E-1964-4EF1-BE6C-2C6A8DD97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F250-7287-40C9-8402-A960B02B554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A47E-1964-4EF1-BE6C-2C6A8DD97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F250-7287-40C9-8402-A960B02B554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A47E-1964-4EF1-BE6C-2C6A8DD97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F250-7287-40C9-8402-A960B02B554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A47E-1964-4EF1-BE6C-2C6A8DD97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F250-7287-40C9-8402-A960B02B554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A47E-1964-4EF1-BE6C-2C6A8DD97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F250-7287-40C9-8402-A960B02B554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A47E-1964-4EF1-BE6C-2C6A8DD971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F250-7287-40C9-8402-A960B02B5541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BFA47E-1964-4EF1-BE6C-2C6A8DD971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ABFA47E-1964-4EF1-BE6C-2C6A8DD9717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C0CF250-7287-40C9-8402-A960B02B5541}" type="datetimeFigureOut">
              <a:rPr lang="en-US" smtClean="0"/>
              <a:t>10/3/2023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2578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DIRECTORATE OF UNIVERSITY QUALITY ASSURANCE, OFFICE OF THE VICE CHANCELLOR, UNIVERSITY OF BENIN, BENIN CITY.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>PEDANDRAGOGY </a:t>
            </a:r>
            <a:r>
              <a:rPr lang="en-US" sz="4000" b="1" dirty="0"/>
              <a:t>TRAINING PROGRAMME.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>SEPT</a:t>
            </a:r>
            <a:r>
              <a:rPr lang="en-US" sz="4000" b="1" dirty="0"/>
              <a:t>. 26</a:t>
            </a:r>
            <a:r>
              <a:rPr lang="en-US" sz="4000" b="1" baseline="30000" dirty="0"/>
              <a:t>TH</a:t>
            </a:r>
            <a:r>
              <a:rPr lang="en-US" sz="4000" b="1" dirty="0"/>
              <a:t> AND 28</a:t>
            </a:r>
            <a:r>
              <a:rPr lang="en-US" sz="4000" b="1" baseline="30000" dirty="0"/>
              <a:t>TH</a:t>
            </a:r>
            <a:r>
              <a:rPr lang="en-US" sz="4000" b="1" dirty="0"/>
              <a:t> 2023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12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PREPARING TO </a:t>
            </a:r>
            <a:r>
              <a:rPr lang="en-US" b="1" dirty="0" smtClean="0"/>
              <a:t>TEACH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 The lesson</a:t>
            </a:r>
          </a:p>
          <a:p>
            <a:pPr marL="0" indent="0" algn="just">
              <a:buNone/>
            </a:pPr>
            <a:r>
              <a:rPr lang="en-US" dirty="0" smtClean="0"/>
              <a:t>It is a single activity or a series of activities set to achieve particular objectives which should bring about an enhanced positive change in the students.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441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PREPARING TO TEACH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 The Lesson Plan</a:t>
            </a:r>
          </a:p>
          <a:p>
            <a:pPr marL="0" indent="0" algn="just">
              <a:buNone/>
            </a:pPr>
            <a:r>
              <a:rPr lang="en-US" dirty="0" smtClean="0"/>
              <a:t>It is a </a:t>
            </a:r>
            <a:r>
              <a:rPr lang="en-US" dirty="0" smtClean="0">
                <a:solidFill>
                  <a:srgbClr val="FF0000"/>
                </a:solidFill>
              </a:rPr>
              <a:t>road map </a:t>
            </a:r>
            <a:r>
              <a:rPr lang="en-US" dirty="0" smtClean="0"/>
              <a:t>which aids easy navigation of the physical indoor or outdoor teaching and learning process. It is the teacher’s daily guide for effective teaching.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561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PREPARING TO TEACH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The success of any classroom engagement between the teacher and the learner depends mainly on a well written lesson plan for some of the following benefits: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It will give direction to the lesson engagement.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It will help the teacher to keep track of the goals and objectives of the lesson.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125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PREPARING TO TEACH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3. It will aid a systematic delivery of the lesson.</a:t>
            </a:r>
          </a:p>
          <a:p>
            <a:pPr marL="0" indent="0" algn="just">
              <a:buNone/>
            </a:pPr>
            <a:r>
              <a:rPr lang="en-US" dirty="0" smtClean="0"/>
              <a:t>4. It will guide the teacher to select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appropriately and organize effectively, </a:t>
            </a:r>
          </a:p>
          <a:p>
            <a:pPr marL="0" indent="0" algn="just">
              <a:buNone/>
            </a:pPr>
            <a:r>
              <a:rPr lang="en-US" dirty="0" smtClean="0"/>
              <a:t>    learning experiences for the students.</a:t>
            </a:r>
          </a:p>
          <a:p>
            <a:pPr marL="0" indent="0" algn="just">
              <a:buNone/>
            </a:pPr>
            <a:r>
              <a:rPr lang="en-US" dirty="0" smtClean="0"/>
              <a:t>5. It will ensure efficiency in time management.</a:t>
            </a:r>
          </a:p>
          <a:p>
            <a:pPr marL="0" indent="0" algn="just">
              <a:buNone/>
            </a:pPr>
            <a:r>
              <a:rPr lang="en-US" dirty="0" smtClean="0"/>
              <a:t>6. It will foster guided interaction among the 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students.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23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TEACHER’S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To cover adequately within the specified time both scope and depth of the course content to produce in the students positive changes in cognitive, affective and psychomotor domains.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981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TEACHER’S </a:t>
            </a:r>
            <a:r>
              <a:rPr lang="en-US" b="1" dirty="0" smtClean="0"/>
              <a:t>ASSIGNMENT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en-US" dirty="0" smtClean="0"/>
              <a:t>What do I teach? </a:t>
            </a:r>
          </a:p>
          <a:p>
            <a:pPr marL="0" indent="0" algn="just">
              <a:buNone/>
            </a:pPr>
            <a:r>
              <a:rPr lang="en-US" dirty="0" smtClean="0"/>
              <a:t>     (Choose your topic)</a:t>
            </a:r>
          </a:p>
          <a:p>
            <a:pPr marL="0" indent="0" algn="just">
              <a:buNone/>
            </a:pPr>
            <a:r>
              <a:rPr lang="en-US" dirty="0" smtClean="0"/>
              <a:t>2. What should I do with the topic? 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(Set your objectives/goals)</a:t>
            </a:r>
          </a:p>
          <a:p>
            <a:pPr marL="0" indent="0" algn="just">
              <a:buNone/>
            </a:pPr>
            <a:r>
              <a:rPr lang="en-US" dirty="0" smtClean="0"/>
              <a:t>Objectives should be: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Relevant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Clear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0684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TEACHER’S ASSIGNMENT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Specific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Measurable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Student-</a:t>
            </a:r>
            <a:r>
              <a:rPr lang="en-US" dirty="0" err="1" smtClean="0"/>
              <a:t>centred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3. How do I achieve the objectives?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(Select your learning experiences/activities)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845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TEACHER’S ASSIGNMENT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4. How easy will it be for my students to learn? 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(Select appropriate methods of teaching)</a:t>
            </a:r>
          </a:p>
          <a:p>
            <a:pPr marL="0" indent="0" algn="just">
              <a:buNone/>
            </a:pPr>
            <a:r>
              <a:rPr lang="en-US" dirty="0" smtClean="0"/>
              <a:t>Examples of some best classroom practices: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Lecture-based learning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Discussion/Group learning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Expository/Inquiry-based learning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Kinesthetic learning </a:t>
            </a:r>
          </a:p>
        </p:txBody>
      </p:sp>
    </p:spTree>
    <p:extLst>
      <p:ext uri="{BB962C8B-B14F-4D97-AF65-F5344CB8AC3E}">
        <p14:creationId xmlns:p14="http://schemas.microsoft.com/office/powerpoint/2010/main" val="2642812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TEACHER’S ASSIGNMENT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Field-trip/Project-based learning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Individual learning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Game-based learning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Technology-based learning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009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TEACHER’S ASSIGNMENT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5. Did my students learn?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(Ask questions for critical thinking)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What’s a different way to look at this issue?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/>
              <a:t> W</a:t>
            </a:r>
            <a:r>
              <a:rPr lang="en-US" dirty="0" smtClean="0"/>
              <a:t>hy do you think so?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Do you agree or disagree… and why?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How would you solve this challenge?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How can we relate this to …?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 6. What’s next?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476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Autofit/>
          </a:bodyPr>
          <a:lstStyle/>
          <a:p>
            <a:pPr marL="0" indent="0" algn="ctr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OUR </a:t>
            </a:r>
            <a:r>
              <a:rPr lang="en-US" sz="3200" b="1" dirty="0"/>
              <a:t>FOCUS</a:t>
            </a:r>
            <a:br>
              <a:rPr lang="en-US" sz="3200" b="1" dirty="0"/>
            </a:br>
            <a:r>
              <a:rPr lang="en-US" sz="3200" b="1" dirty="0"/>
              <a:t>PEDANDRAGOGY APPROACHES TO DEVELOPING LESSON PLANS AND CURRICULAR</a:t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			</a:t>
            </a:r>
          </a:p>
          <a:p>
            <a:pPr marL="0" indent="0" algn="ctr">
              <a:buNone/>
            </a:pPr>
            <a:endParaRPr lang="en-US" sz="2800" b="1" dirty="0" smtClean="0"/>
          </a:p>
          <a:p>
            <a:pPr marL="0" indent="0" algn="ctr">
              <a:buNone/>
            </a:pPr>
            <a:r>
              <a:rPr lang="en-US" sz="2800" b="1" dirty="0" smtClean="0"/>
              <a:t>BY</a:t>
            </a:r>
          </a:p>
          <a:p>
            <a:pPr marL="0" indent="0" algn="ctr">
              <a:buNone/>
            </a:pPr>
            <a:endParaRPr lang="en-US" sz="2800" b="1" dirty="0" smtClean="0"/>
          </a:p>
          <a:p>
            <a:pPr marL="0" indent="0" algn="ctr">
              <a:buNone/>
            </a:pPr>
            <a:r>
              <a:rPr lang="en-US" sz="2800" b="1" dirty="0" smtClean="0"/>
              <a:t>PROF.(MRS) ROSE JUMMAI MUSA</a:t>
            </a:r>
          </a:p>
          <a:p>
            <a:pPr marL="0" indent="0" algn="ctr">
              <a:buNone/>
            </a:pPr>
            <a:r>
              <a:rPr lang="en-US" sz="2800" b="1" dirty="0" smtClean="0"/>
              <a:t>(PROFESSOR OF LANGUAGE EDUCATON/ CURRICULUM STUDIES)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023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TAKE </a:t>
            </a:r>
            <a:r>
              <a:rPr lang="en-US" b="1" dirty="0"/>
              <a:t>HOME HINT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Most successful professionals today credit their time in the university as having been crucial in the development of their critical thinking abilities.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If we need to see products who excel in their careers in future, our classroom has to be the fantastic factory where they are made.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019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TAKE </a:t>
            </a:r>
            <a:r>
              <a:rPr lang="en-US" b="1" dirty="0"/>
              <a:t>HOME HINT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Dear colleagues, let us make our teaching more interesting, functional, pedandragogy friendly and learning life-long.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162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OUR </a:t>
            </a:r>
            <a:r>
              <a:rPr lang="en-US" b="1" dirty="0"/>
              <a:t>INTERACTION TIME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Choose a topic in your course area.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Write three objectives for it.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Select your method of delivery.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State the activities of your students.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How would you assess your lesson?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776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OUR </a:t>
            </a:r>
            <a:r>
              <a:rPr lang="en-US" b="1" dirty="0"/>
              <a:t>AIM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To provide educators with innovative teaching strategies and techniques that combine pedagogy and andragogy approaches that will drive the diverse needs of learners in the university.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170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OUR </a:t>
            </a:r>
            <a:r>
              <a:rPr lang="en-US" b="1" dirty="0"/>
              <a:t>OBJECTIVES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At the end of this engagement: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Participants’ teaching strategies should be enhanced.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They should be inspired and empowered to develop engaging and effective teaching strategies for pedandragogy engagements.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They should be able to implement effective teaching strategies that will improve learning.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74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DEFINITION </a:t>
            </a:r>
            <a:r>
              <a:rPr lang="en-US" b="1" dirty="0"/>
              <a:t>OF TERMS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Pedagogy is the study of the methods and activities of teaching in theory and in practice to help learners gain knowledge(Cambridge Advanced Learner’s Dictionary. 3</a:t>
            </a:r>
            <a:r>
              <a:rPr lang="en-US" baseline="30000" dirty="0" smtClean="0"/>
              <a:t>rd</a:t>
            </a:r>
            <a:r>
              <a:rPr lang="en-US" dirty="0" smtClean="0"/>
              <a:t> edition).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Andragogy</a:t>
            </a:r>
            <a:r>
              <a:rPr lang="en-US" dirty="0"/>
              <a:t> </a:t>
            </a:r>
            <a:r>
              <a:rPr lang="en-US" dirty="0" smtClean="0"/>
              <a:t>is the method and practice of facilitating learning for adults to help them improve on their knowledge.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7906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DEFINITION OF </a:t>
            </a:r>
            <a:r>
              <a:rPr lang="en-US" b="1" dirty="0" smtClean="0"/>
              <a:t>TERMS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Curriculum is the description of concepts to be taught to learners within a period of time to help them master the content standards of a subject or course area(Musa, 2023).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Curriculum development is the process of </a:t>
            </a:r>
            <a:r>
              <a:rPr lang="en-US" dirty="0" smtClean="0">
                <a:solidFill>
                  <a:srgbClr val="FF0000"/>
                </a:solidFill>
              </a:rPr>
              <a:t>selecting,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organizing,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executing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evaluating</a:t>
            </a:r>
            <a:r>
              <a:rPr lang="en-US" dirty="0" smtClean="0"/>
              <a:t> learning experiences on the basis of needs, abilities and interests of learners(Wikipedia).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693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DEFINITION OF TERMS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Approach/Strategy is a detailed plan for achieving set goals in a task.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Lesson plan is an outline of the teacher’s mental and emotional visualization of the content of a lesson engagement with the students.(Pooja,2021).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127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OUR BUSINESS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Our main business as academics in this institution is to teach students. Therefore, we must be in a readiness to improve on how to do so the right way at all time. The first step to an anticipated successful classroom engagement is to plan what to teach.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09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PREPARING TO TEACH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The Curriculum: The goal of tertiary education as documented in the Nigeria Education Policy is to: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Train high level manpower for national development.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To develop the intellectual capacity of individuals to understand their local and external environment.(FGN, 2013)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133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5148</TotalTime>
  <Words>883</Words>
  <Application>Microsoft Office PowerPoint</Application>
  <PresentationFormat>On-screen Show (4:3)</PresentationFormat>
  <Paragraphs>97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Cambria</vt:lpstr>
      <vt:lpstr>Wingdings</vt:lpstr>
      <vt:lpstr>Adjacency</vt:lpstr>
      <vt:lpstr>DIRECTORATE OF UNIVERSITY QUALITY ASSURANCE, OFFICE OF THE VICE CHANCELLOR, UNIVERSITY OF BENIN, BENIN CITY.   PEDANDRAGOGY TRAINING PROGRAMME.    SEPT. 26TH AND 28TH 2023 </vt:lpstr>
      <vt:lpstr> OUR FOCUS PEDANDRAGOGY APPROACHES TO DEVELOPING LESSON PLANS AND CURRICULAR </vt:lpstr>
      <vt:lpstr> OUR AIM </vt:lpstr>
      <vt:lpstr> OUR OBJECTIVES </vt:lpstr>
      <vt:lpstr> DEFINITION OF TERMS </vt:lpstr>
      <vt:lpstr>DEFINITION OF TERMS Contd.</vt:lpstr>
      <vt:lpstr>DEFINITION OF TERMS Contd.</vt:lpstr>
      <vt:lpstr>OUR BUSINESS</vt:lpstr>
      <vt:lpstr>PREPARING TO TEACH</vt:lpstr>
      <vt:lpstr>PREPARING TO TEACH Contd.</vt:lpstr>
      <vt:lpstr>PREPARING TO TEACH Contd.</vt:lpstr>
      <vt:lpstr>PREPARING TO TEACH Contd.</vt:lpstr>
      <vt:lpstr>PREPARING TO TEACH Contd.</vt:lpstr>
      <vt:lpstr>THE TEACHER’S ASSIGNMENT</vt:lpstr>
      <vt:lpstr>THE TEACHER’S ASSIGNMENT Contd.</vt:lpstr>
      <vt:lpstr>THE TEACHER’S ASSIGNMENT Contd.</vt:lpstr>
      <vt:lpstr>THE TEACHER’S ASSIGNMENT Contd.</vt:lpstr>
      <vt:lpstr>THE TEACHER’S ASSIGNMENT Contd.</vt:lpstr>
      <vt:lpstr>THE TEACHER’S ASSIGNMENT Contd.</vt:lpstr>
      <vt:lpstr> TAKE HOME HINT </vt:lpstr>
      <vt:lpstr> TAKE HOME HINT </vt:lpstr>
      <vt:lpstr> OUR INTERACTION TIME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this pc</dc:creator>
  <cp:lastModifiedBy>Author</cp:lastModifiedBy>
  <cp:revision>86</cp:revision>
  <cp:lastPrinted>2023-09-19T12:17:48Z</cp:lastPrinted>
  <dcterms:created xsi:type="dcterms:W3CDTF">2023-09-16T06:23:53Z</dcterms:created>
  <dcterms:modified xsi:type="dcterms:W3CDTF">2023-10-03T08:10:45Z</dcterms:modified>
</cp:coreProperties>
</file>